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8" r:id="rId4"/>
    <p:sldId id="991" r:id="rId5"/>
    <p:sldId id="992" r:id="rId6"/>
    <p:sldId id="987" r:id="rId7"/>
    <p:sldId id="993" r:id="rId8"/>
    <p:sldId id="994" r:id="rId9"/>
    <p:sldId id="999" r:id="rId10"/>
    <p:sldId id="995" r:id="rId11"/>
    <p:sldId id="1000" r:id="rId12"/>
    <p:sldId id="1001" r:id="rId13"/>
    <p:sldId id="1003" r:id="rId14"/>
    <p:sldId id="1007" r:id="rId15"/>
    <p:sldId id="988" r:id="rId16"/>
    <p:sldId id="1006" r:id="rId17"/>
    <p:sldId id="1008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训练一年级上册英语译林版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I’m Liu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1851"/>
            <a:ext cx="11485848" cy="2600199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Yang Ling.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Liu Tao.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I’m Mike.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Hi,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19869"/>
            <a:ext cx="7822584" cy="73518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2312873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4780309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对方向自己问好，那么出于礼貌，也应该向对方问好。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选项是介绍自己时的用语，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选项和上句意思一致，不符合语境。故选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1596" y="1658631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kern="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b="0" kern="1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、单项</a:t>
            </a:r>
            <a:r>
              <a:rPr lang="zh-CN" altLang="zh-CN" b="0" kern="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选择。</a:t>
            </a:r>
            <a:endParaRPr lang="zh-CN" altLang="en-US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53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 am Su Hai.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Su Hai.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 I’m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Liu Tao.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2568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3717032"/>
            <a:ext cx="11260680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对方首先介绍自己是苏海，那么答话人应该向苏海问好或介绍自己。题干中的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是苏海，而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选项又介绍说自己是苏海，不符合逻辑；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选项的称呼不是苏海，不符合语境。故选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6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/>
              <a:t>（　　</a:t>
            </a:r>
            <a:r>
              <a:rPr lang="zh-CN" altLang="zh-CN" dirty="0" smtClean="0"/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芳正在用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设计校园英语节演讲稿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句可能是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给出的开场白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050665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Wang Fang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Hello. I’m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Hello. Wang Fang.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14774" y="1217515"/>
            <a:ext cx="2277968" cy="46420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24054" y="118920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4232707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题目说王芳正在用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DeepSeek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设计校园英语节演讲稿，需要找开场白。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选项的意思是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你好，我是王芳！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，符合自我介绍作为演讲稿开场白的语境，故选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52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2447759"/>
            <a:ext cx="11485848" cy="98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95350" eaLnBrk="1" hangingPunct="0">
              <a:lnSpc>
                <a:spcPct val="250000"/>
              </a:lnSpc>
              <a:spcAft>
                <a:spcPts val="0"/>
              </a:spcAft>
              <a:tabLst>
                <a:tab pos="501967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Su Hai.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Yang Ling.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59167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判断下列图片与对话是否相符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xbt1.jpg" descr="id:21474903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43478" y="1618250"/>
            <a:ext cx="492505" cy="492505"/>
          </a:xfrm>
          <a:prstGeom prst="rect">
            <a:avLst/>
          </a:prstGeom>
        </p:spPr>
      </p:pic>
      <p:pic>
        <p:nvPicPr>
          <p:cNvPr id="5" name="xbt2.jpg" descr="id:21474903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74054" y="2251416"/>
            <a:ext cx="504056" cy="504056"/>
          </a:xfrm>
          <a:prstGeom prst="rect">
            <a:avLst/>
          </a:prstGeom>
        </p:spPr>
      </p:pic>
      <p:pic>
        <p:nvPicPr>
          <p:cNvPr id="6" name="r32a.jpg" descr="id:21474903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7757" y="2951815"/>
            <a:ext cx="500327" cy="500327"/>
          </a:xfrm>
          <a:prstGeom prst="rect">
            <a:avLst/>
          </a:prstGeom>
        </p:spPr>
      </p:pic>
      <p:pic>
        <p:nvPicPr>
          <p:cNvPr id="9" name="xbt4.jpg" descr="id:214749037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903518" y="2341847"/>
            <a:ext cx="2116910" cy="136815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892" y="2902120"/>
            <a:ext cx="609473" cy="592475"/>
          </a:xfrm>
          <a:prstGeom prst="rect">
            <a:avLst/>
          </a:prstGeom>
        </p:spPr>
      </p:pic>
      <p:sp>
        <p:nvSpPr>
          <p:cNvPr id="15" name="内容占位符 3"/>
          <p:cNvSpPr txBox="1">
            <a:spLocks/>
          </p:cNvSpPr>
          <p:nvPr/>
        </p:nvSpPr>
        <p:spPr bwMode="auto">
          <a:xfrm>
            <a:off x="5132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图片表示杨玲和苏海在打招呼，对话意为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你好，苏海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你好，杨玲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。图片与对话相符。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70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726600"/>
            <a:ext cx="11485848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95350" eaLnBrk="1" hangingPunct="0">
              <a:lnSpc>
                <a:spcPct val="250000"/>
              </a:lnSpc>
              <a:spcAft>
                <a:spcPts val="0"/>
              </a:spcAft>
              <a:tabLst>
                <a:tab pos="501967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Hello. I’m Su Hai.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Hi. I’m Liu Tao. 	</a:t>
            </a:r>
          </a:p>
          <a:p>
            <a:pPr indent="895350" eaLnBrk="1" hangingPunct="0">
              <a:lnSpc>
                <a:spcPct val="250000"/>
              </a:lnSpc>
              <a:spcAft>
                <a:spcPts val="0"/>
              </a:spcAft>
              <a:tabLst>
                <a:tab pos="5019675" algn="l"/>
                <a:tab pos="693102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95350" eaLnBrk="1" hangingPunct="0">
              <a:lnSpc>
                <a:spcPct val="250000"/>
              </a:lnSpc>
              <a:spcAft>
                <a:spcPts val="0"/>
              </a:spcAft>
              <a:tabLst>
                <a:tab pos="5019675" algn="l"/>
                <a:tab pos="6931025" algn="l"/>
              </a:tabLst>
            </a:pPr>
            <a:endParaRPr lang="zh-CN" altLang="zh-CN" sz="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95350" eaLnBrk="1" hangingPunct="0">
              <a:lnSpc>
                <a:spcPct val="250000"/>
              </a:lnSpc>
              <a:spcAft>
                <a:spcPts val="0"/>
              </a:spcAft>
              <a:tabLst>
                <a:tab pos="501967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Liu Tao. 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Wang Bing. 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r32a.jpg" descr="id:21474903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0038" y="1236082"/>
            <a:ext cx="492969" cy="492969"/>
          </a:xfrm>
          <a:prstGeom prst="rect">
            <a:avLst/>
          </a:prstGeom>
        </p:spPr>
      </p:pic>
      <p:pic>
        <p:nvPicPr>
          <p:cNvPr id="10" name="xbt5.jpg" descr="id:21474903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623599" y="1052736"/>
            <a:ext cx="1944216" cy="1239679"/>
          </a:xfrm>
          <a:prstGeom prst="rect">
            <a:avLst/>
          </a:prstGeom>
        </p:spPr>
      </p:pic>
      <p:pic>
        <p:nvPicPr>
          <p:cNvPr id="11" name="xbt6.jpg" descr="id:21474904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23599" y="2492896"/>
            <a:ext cx="2076158" cy="1151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606" y="1180708"/>
            <a:ext cx="580335" cy="551195"/>
          </a:xfrm>
          <a:prstGeom prst="rect">
            <a:avLst/>
          </a:prstGeom>
        </p:spPr>
      </p:pic>
      <p:sp>
        <p:nvSpPr>
          <p:cNvPr id="15" name="内容占位符 14"/>
          <p:cNvSpPr>
            <a:spLocks noGrp="1"/>
          </p:cNvSpPr>
          <p:nvPr>
            <p:ph idx="1"/>
          </p:nvPr>
        </p:nvSpPr>
        <p:spPr>
          <a:xfrm>
            <a:off x="658030" y="1708808"/>
            <a:ext cx="860552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图片表示汤米和王兵在打招呼，对话意为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。图片与对话不相符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6" name="r32a.jpg" descr="id:21474903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8288" y="3114521"/>
            <a:ext cx="492969" cy="49296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318" y="3067816"/>
            <a:ext cx="609473" cy="592475"/>
          </a:xfrm>
          <a:prstGeom prst="rect">
            <a:avLst/>
          </a:prstGeom>
        </p:spPr>
      </p:pic>
      <p:sp>
        <p:nvSpPr>
          <p:cNvPr id="17" name="内容占位符 4"/>
          <p:cNvSpPr txBox="1">
            <a:spLocks/>
          </p:cNvSpPr>
          <p:nvPr/>
        </p:nvSpPr>
        <p:spPr bwMode="auto">
          <a:xfrm>
            <a:off x="658030" y="36633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图片表示王兵和刘涛在打招呼，对话意为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你好，刘涛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你好，王兵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。图片与对话相符。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2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136" y="3105785"/>
            <a:ext cx="8680598" cy="11600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3914"/>
            <a:ext cx="11485848" cy="267765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、开学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几位同学在互相打招呼。请观察图片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从选项中选择合适的句子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完成他们之间的对话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/>
              <a:t> 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/>
              <a:t>） </a:t>
            </a:r>
            <a:endParaRPr lang="en-US" altLang="zh-CN" dirty="0" smtClean="0"/>
          </a:p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Hello. I’m Liu Tao.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Hi, Su Hai.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4363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Hello, Wang Bing.	D. Hi. I’m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81" y="908720"/>
            <a:ext cx="10955710" cy="7751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4" y="4437112"/>
            <a:ext cx="11367238" cy="18748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30710" y="49940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19142" y="51380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35366" y="46531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91140" y="52637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根据图片可知，刘涛在和杨玲打招呼。刘涛先说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你好。我是刘涛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。故左空填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；杨玲回答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你好。我是杨玲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。故右空填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根据图片可知，苏海在和王兵打招呼。苏海先说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你好，王兵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。故左空填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；王兵回答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你好，苏海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。故右空填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81" y="1628800"/>
            <a:ext cx="11495021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05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大写字母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的书写顺序</a:t>
            </a:r>
            <a:endParaRPr lang="zh-CN" altLang="zh-CN" sz="13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0152"/>
            <a:ext cx="2177674" cy="686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181" y="2586917"/>
            <a:ext cx="6767425" cy="206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74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710" y="1700808"/>
            <a:ext cx="11538424" cy="576064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842112"/>
              </p:ext>
            </p:extLst>
          </p:nvPr>
        </p:nvGraphicFramePr>
        <p:xfrm>
          <a:off x="351710" y="2276872"/>
          <a:ext cx="11521280" cy="2160240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1881378346"/>
                    </a:ext>
                  </a:extLst>
                </a:gridCol>
                <a:gridCol w="10585176">
                  <a:extLst>
                    <a:ext uri="{9D8B030D-6E8A-4147-A177-3AD203B41FA5}">
                      <a16:colId xmlns:a16="http://schemas.microsoft.com/office/drawing/2014/main" val="670492576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Liu Tao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刘涛　　　　　　　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Yang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杨玲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Wang Bing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王兵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Su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Hai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苏海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644903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am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我是　　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hello/hi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84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655132"/>
              </p:ext>
            </p:extLst>
          </p:nvPr>
        </p:nvGraphicFramePr>
        <p:xfrm>
          <a:off x="334566" y="1052736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58547">
                  <a:extLst>
                    <a:ext uri="{9D8B030D-6E8A-4147-A177-3AD203B41FA5}">
                      <a16:colId xmlns:a16="http://schemas.microsoft.com/office/drawing/2014/main" val="1975714537"/>
                    </a:ext>
                  </a:extLst>
                </a:gridCol>
                <a:gridCol w="11062733">
                  <a:extLst>
                    <a:ext uri="{9D8B030D-6E8A-4147-A177-3AD203B41FA5}">
                      <a16:colId xmlns:a16="http://schemas.microsoft.com/office/drawing/2014/main" val="271915507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Hello. I’m Liu Tao. 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你好。我是刘涛。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Hi. I’m Yang Ling. 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你好。我是杨玲。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am,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我是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，后面加自己的名字用来作自我介绍。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Hello, Wang Bing. 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你好，王兵。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Hi, Su Hai. 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你好，苏海。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hello/hi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，后面加某人的名字表示与此人打招呼。这是与熟人打招呼的用语，对方可以用相同的打招呼方式回应</a:t>
                      </a:r>
                      <a:r>
                        <a:rPr 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8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02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445583"/>
              </p:ext>
            </p:extLst>
          </p:nvPr>
        </p:nvGraphicFramePr>
        <p:xfrm>
          <a:off x="334566" y="1196752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1975714537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719155076"/>
                    </a:ext>
                  </a:extLst>
                </a:gridCol>
              </a:tblGrid>
              <a:tr h="3456384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Hi. I’m Amy.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你好。我是埃米。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Hello, Amy.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你好，埃米。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当别人向你介绍完自己后，你也应礼貌地用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hello/hi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与对方打招呼。例如：</a:t>
                      </a: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Hi. I’m Mary.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你好。我是玛丽。　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Hello, Mary.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你好，玛丽。</a:t>
                      </a: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8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3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36"/>
              </p:ext>
            </p:extLst>
          </p:nvPr>
        </p:nvGraphicFramePr>
        <p:xfrm>
          <a:off x="334566" y="1252696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281641647"/>
                    </a:ext>
                  </a:extLst>
                </a:gridCol>
                <a:gridCol w="10585176">
                  <a:extLst>
                    <a:ext uri="{9D8B030D-6E8A-4147-A177-3AD203B41FA5}">
                      <a16:colId xmlns:a16="http://schemas.microsoft.com/office/drawing/2014/main" val="5826330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能够运用正确的语音、语调与他人打招呼，并作自我介绍。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能够认识人物：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Su Hai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Yang Ling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Wang Bing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Liu Tao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Tommy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学会汉语人名的英语表达：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indent="63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693102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汉语人名分为姓和名两个部分。用英语表达时，姓和名各为一个单词，两个单词的首字母要大写。例如：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 Hai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李海，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Ma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Shuyan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马淑妍。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556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圈出与所听内容相符的图片的序号。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17496"/>
            <a:ext cx="11453495" cy="655320"/>
          </a:xfrm>
          <a:prstGeom prst="rect">
            <a:avLst/>
          </a:prstGeom>
        </p:spPr>
      </p:pic>
      <p:pic>
        <p:nvPicPr>
          <p:cNvPr id="4" name="e01.jpg" descr="id:21474902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398" y="2623432"/>
            <a:ext cx="1053689" cy="1597656"/>
          </a:xfrm>
          <a:prstGeom prst="rect">
            <a:avLst/>
          </a:prstGeom>
        </p:spPr>
      </p:pic>
      <p:pic>
        <p:nvPicPr>
          <p:cNvPr id="5" name="e01a.jpg" descr="id:21474902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39022" y="2711200"/>
            <a:ext cx="871265" cy="1473831"/>
          </a:xfrm>
          <a:prstGeom prst="rect">
            <a:avLst/>
          </a:prstGeom>
        </p:spPr>
      </p:pic>
      <p:pic>
        <p:nvPicPr>
          <p:cNvPr id="6" name="e02.jpg" descr="id:21474902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95406" y="2632244"/>
            <a:ext cx="868257" cy="1631742"/>
          </a:xfrm>
          <a:prstGeom prst="rect">
            <a:avLst/>
          </a:prstGeom>
        </p:spPr>
      </p:pic>
      <p:pic>
        <p:nvPicPr>
          <p:cNvPr id="7" name="e02a.jpg" descr="id:214749025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271670" y="2825358"/>
            <a:ext cx="1685925" cy="139573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49713" algn="l"/>
                <a:tab pos="6191250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B.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B.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5712" y="4345940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Su Hai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47334" y="4365104"/>
            <a:ext cx="1891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Wang Bing</a:t>
            </a:r>
            <a:endParaRPr lang="zh-CN" altLang="en-US" dirty="0"/>
          </a:p>
        </p:txBody>
      </p:sp>
      <p:sp>
        <p:nvSpPr>
          <p:cNvPr id="13" name="椭圆 12"/>
          <p:cNvSpPr/>
          <p:nvPr/>
        </p:nvSpPr>
        <p:spPr bwMode="auto">
          <a:xfrm>
            <a:off x="3885223" y="3199187"/>
            <a:ext cx="39977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7198023" y="3250712"/>
            <a:ext cx="39977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656846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49713" algn="l"/>
                <a:tab pos="5467350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e03.jpg" descr="id:21474902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3184" y="1660135"/>
            <a:ext cx="1872208" cy="1552841"/>
          </a:xfrm>
          <a:prstGeom prst="rect">
            <a:avLst/>
          </a:prstGeom>
        </p:spPr>
      </p:pic>
      <p:pic>
        <p:nvPicPr>
          <p:cNvPr id="5" name="e04.jpg" descr="id:21474902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33078" y="1759932"/>
            <a:ext cx="1082408" cy="1381036"/>
          </a:xfrm>
          <a:prstGeom prst="rect">
            <a:avLst/>
          </a:prstGeom>
        </p:spPr>
      </p:pic>
      <p:pic>
        <p:nvPicPr>
          <p:cNvPr id="6" name="e03a.jpg" descr="id:21474902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36117" y="1730352"/>
            <a:ext cx="1444929" cy="1554632"/>
          </a:xfrm>
          <a:prstGeom prst="rect">
            <a:avLst/>
          </a:prstGeom>
        </p:spPr>
      </p:pic>
      <p:pic>
        <p:nvPicPr>
          <p:cNvPr id="7" name="e04a.jpg" descr="id:21474902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79358" y="1714836"/>
            <a:ext cx="1152128" cy="1729142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 bwMode="auto">
          <a:xfrm>
            <a:off x="766614" y="2111514"/>
            <a:ext cx="39977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9335566" y="2109226"/>
            <a:ext cx="399776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1884" y="3284984"/>
            <a:ext cx="1371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Liu Tao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627567" y="3356992"/>
            <a:ext cx="1771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Yang Ling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65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Hello. I’m Yang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Hi,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65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Hi, Liu Tao.		B. Hi, Wang Bing.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65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Su Hai.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  <a:tabLst>
                <a:tab pos="4049713" algn="l"/>
                <a:tab pos="565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am Yang Ling.	B. I am Su Hai.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41214" y="2041684"/>
            <a:ext cx="3493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solidFill>
                  <a:srgbClr val="ED028C"/>
                </a:solidFill>
                <a:ea typeface="楷体" panose="02010609060101010101" pitchFamily="49" charset="-122"/>
              </a:rPr>
              <a:t>Hello. I’m Yang Ling.</a:t>
            </a:r>
            <a:endParaRPr lang="zh-CN" altLang="en-US" sz="2700" dirty="0"/>
          </a:p>
        </p:txBody>
      </p:sp>
      <p:sp>
        <p:nvSpPr>
          <p:cNvPr id="4" name="矩形 3"/>
          <p:cNvSpPr/>
          <p:nvPr/>
        </p:nvSpPr>
        <p:spPr>
          <a:xfrm>
            <a:off x="8768646" y="2689756"/>
            <a:ext cx="2532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solidFill>
                  <a:srgbClr val="ED028C"/>
                </a:solidFill>
                <a:ea typeface="楷体" panose="02010609060101010101" pitchFamily="49" charset="-122"/>
              </a:rPr>
              <a:t>Hi, Wang Bing.</a:t>
            </a:r>
            <a:endParaRPr lang="zh-CN" altLang="en-US" sz="2700" dirty="0"/>
          </a:p>
        </p:txBody>
      </p:sp>
      <p:sp>
        <p:nvSpPr>
          <p:cNvPr id="5" name="矩形 4"/>
          <p:cNvSpPr/>
          <p:nvPr/>
        </p:nvSpPr>
        <p:spPr>
          <a:xfrm>
            <a:off x="9114679" y="3319540"/>
            <a:ext cx="2318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solidFill>
                  <a:srgbClr val="ED028C"/>
                </a:solidFill>
                <a:ea typeface="楷体" panose="02010609060101010101" pitchFamily="49" charset="-122"/>
              </a:rPr>
              <a:t>Hello, Su Hai.</a:t>
            </a:r>
            <a:endParaRPr lang="zh-CN" altLang="en-US" sz="2700" dirty="0"/>
          </a:p>
        </p:txBody>
      </p:sp>
      <p:sp>
        <p:nvSpPr>
          <p:cNvPr id="6" name="矩形 5"/>
          <p:cNvSpPr/>
          <p:nvPr/>
        </p:nvSpPr>
        <p:spPr>
          <a:xfrm>
            <a:off x="9164648" y="3913892"/>
            <a:ext cx="2646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solidFill>
                  <a:srgbClr val="ED028C"/>
                </a:solidFill>
                <a:ea typeface="楷体" panose="02010609060101010101" pitchFamily="49" charset="-122"/>
              </a:rPr>
              <a:t>I am Yang Ling.</a:t>
            </a:r>
            <a:endParaRPr lang="zh-CN" altLang="en-US" sz="2700" dirty="0"/>
          </a:p>
        </p:txBody>
      </p:sp>
      <p:sp>
        <p:nvSpPr>
          <p:cNvPr id="7" name="文本框 6"/>
          <p:cNvSpPr txBox="1"/>
          <p:nvPr/>
        </p:nvSpPr>
        <p:spPr>
          <a:xfrm>
            <a:off x="964350" y="1925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3644" y="2564904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3494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51441"/>
            <a:ext cx="1145319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35" eaLnBrk="1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Wang Bing	B. Liu Tao	C. Su Hai	D. Yang Ling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303177"/>
          </a:xfrm>
        </p:spPr>
        <p:txBody>
          <a:bodyPr/>
          <a:lstStyle/>
          <a:p>
            <a:pPr indent="635" hangingPunct="0">
              <a:spcAft>
                <a:spcPts val="0"/>
              </a:spcAft>
              <a:tabLst>
                <a:tab pos="405066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美术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老师为了帮助留学生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尽快熟悉同学而绘制了可爱的卡通头像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请将这些头像与对应的同学姓名连起来。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7" y="756528"/>
            <a:ext cx="3096343" cy="500879"/>
          </a:xfrm>
          <a:prstGeom prst="rect">
            <a:avLst/>
          </a:prstGeom>
        </p:spPr>
      </p:pic>
      <p:pic>
        <p:nvPicPr>
          <p:cNvPr id="4" name="e01.jpg" descr="id:21474903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2079432"/>
            <a:ext cx="879392" cy="1319088"/>
          </a:xfrm>
          <a:prstGeom prst="rect">
            <a:avLst/>
          </a:prstGeom>
        </p:spPr>
      </p:pic>
      <p:pic>
        <p:nvPicPr>
          <p:cNvPr id="5" name="e02.jpg" descr="id:21474903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50612" y="2042089"/>
            <a:ext cx="709492" cy="1333487"/>
          </a:xfrm>
          <a:prstGeom prst="rect">
            <a:avLst/>
          </a:prstGeom>
        </p:spPr>
      </p:pic>
      <p:pic>
        <p:nvPicPr>
          <p:cNvPr id="6" name="e01a.jpg" descr="id:21474903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319342" y="2151440"/>
            <a:ext cx="749971" cy="1268301"/>
          </a:xfrm>
          <a:prstGeom prst="rect">
            <a:avLst/>
          </a:prstGeom>
        </p:spPr>
      </p:pic>
      <p:pic>
        <p:nvPicPr>
          <p:cNvPr id="7" name="e03.jpg" descr="id:214749032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55646" y="2062030"/>
            <a:ext cx="1584176" cy="1313546"/>
          </a:xfrm>
          <a:prstGeom prst="rect">
            <a:avLst/>
          </a:prstGeom>
        </p:spPr>
      </p:pic>
      <p:cxnSp>
        <p:nvCxnSpPr>
          <p:cNvPr id="10" name="直接连接符 9"/>
          <p:cNvCxnSpPr>
            <a:stCxn id="4" idx="2"/>
          </p:cNvCxnSpPr>
          <p:nvPr/>
        </p:nvCxnSpPr>
        <p:spPr>
          <a:xfrm>
            <a:off x="1350326" y="3398520"/>
            <a:ext cx="8273272" cy="15612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22598" y="3409131"/>
            <a:ext cx="3882760" cy="15758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7698533" y="3461916"/>
            <a:ext cx="628921" cy="14978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583038" y="3439639"/>
            <a:ext cx="6264696" cy="15057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5284365"/>
            <a:ext cx="50862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5617438" y="5337512"/>
            <a:ext cx="573435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 Hai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  <a:endParaRPr lang="zh-CN" altLang="zh-CN" sz="13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3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1259</Words>
  <Application>Microsoft Office PowerPoint</Application>
  <PresentationFormat>自定义</PresentationFormat>
  <Paragraphs>102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2025-06-30T06:44:53Z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